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53" r:id="rId2"/>
    <p:sldId id="454" r:id="rId3"/>
    <p:sldId id="455" r:id="rId4"/>
    <p:sldId id="456" r:id="rId5"/>
    <p:sldId id="463" r:id="rId6"/>
    <p:sldId id="464" r:id="rId7"/>
    <p:sldId id="550" r:id="rId8"/>
    <p:sldId id="465" r:id="rId9"/>
    <p:sldId id="551" r:id="rId10"/>
    <p:sldId id="552" r:id="rId11"/>
    <p:sldId id="553" r:id="rId12"/>
    <p:sldId id="555" r:id="rId13"/>
    <p:sldId id="468" r:id="rId14"/>
    <p:sldId id="557" r:id="rId15"/>
    <p:sldId id="472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660066"/>
    <a:srgbClr val="4D4D4D"/>
    <a:srgbClr val="B92D14"/>
    <a:srgbClr val="35759D"/>
    <a:srgbClr val="35B19D"/>
    <a:srgbClr val="20A6C6"/>
    <a:srgbClr val="DEDEDE"/>
    <a:srgbClr val="075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536" autoAdjust="0"/>
    <p:restoredTop sz="95596" autoAdjust="0"/>
  </p:normalViewPr>
  <p:slideViewPr>
    <p:cSldViewPr>
      <p:cViewPr>
        <p:scale>
          <a:sx n="72" d="100"/>
          <a:sy n="72" d="100"/>
        </p:scale>
        <p:origin x="-182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6D9B6-F1F9-4CCD-B720-2DD4E82FE5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428868"/>
            <a:ext cx="7772400" cy="1419230"/>
          </a:xfrm>
        </p:spPr>
        <p:txBody>
          <a:bodyPr/>
          <a:lstStyle/>
          <a:p>
            <a:pPr algn="ctr" rtl="0"/>
            <a:r>
              <a:rPr lang="en-US" sz="5400" b="1" dirty="0" smtClean="0">
                <a:solidFill>
                  <a:schemeClr val="accent4"/>
                </a:solidFill>
              </a:rPr>
              <a:t>Estrogens &amp; androgens</a:t>
            </a:r>
            <a:r>
              <a:rPr lang="en-US" b="1" dirty="0" smtClean="0">
                <a:solidFill>
                  <a:schemeClr val="accent4"/>
                </a:solidFill>
              </a:rPr>
              <a:t/>
            </a:r>
            <a:br>
              <a:rPr lang="en-US" b="1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/>
              <a:t>Selective Estrogen-Receptor Modulators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FF0000"/>
                </a:solidFill>
              </a:rPr>
              <a:t>Tamoxifen</a:t>
            </a:r>
            <a:r>
              <a:rPr lang="en-US" sz="2000" i="1" dirty="0" smtClean="0"/>
              <a:t>  </a:t>
            </a:r>
            <a:r>
              <a:rPr lang="en-US" sz="2000" dirty="0" smtClean="0"/>
              <a:t>Considered to be the first SERM</a:t>
            </a:r>
            <a:r>
              <a:rPr lang="en-US" sz="2000" i="1" dirty="0" smtClean="0"/>
              <a:t> it </a:t>
            </a:r>
            <a:r>
              <a:rPr lang="en-US" sz="2000" dirty="0" smtClean="0"/>
              <a:t>competes with estrogen for binding to the estrogen receptor in breast tissue and uterus. 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FF0000"/>
                </a:solidFill>
              </a:rPr>
              <a:t>Raloxifene</a:t>
            </a:r>
            <a:r>
              <a:rPr lang="en-US" sz="2000" i="1" dirty="0" smtClean="0"/>
              <a:t> </a:t>
            </a:r>
            <a:r>
              <a:rPr lang="en-US" sz="2000" dirty="0" smtClean="0"/>
              <a:t> is a second-generation SERM: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antagonism of estrogen receptors in the breast tissue</a:t>
            </a:r>
            <a:r>
              <a:rPr lang="en-US" sz="2000" dirty="0" smtClean="0"/>
              <a:t>. Therefore, some breast tumors regress following treatment with these agents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/>
              <a:t>Selective Estrogen-Receptor Modulators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Acts as </a:t>
            </a:r>
            <a:r>
              <a:rPr lang="en-US" sz="2000" dirty="0" smtClean="0">
                <a:solidFill>
                  <a:srgbClr val="FF0000"/>
                </a:solidFill>
              </a:rPr>
              <a:t>an estrogen agonist in bone </a:t>
            </a:r>
            <a:r>
              <a:rPr lang="en-US" sz="2000" dirty="0" smtClean="0"/>
              <a:t>leading to decreased bone resorption, increased bone density, and decreased vertebral fractures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/>
              <a:t>Like </a:t>
            </a:r>
            <a:r>
              <a:rPr lang="en-US" sz="2000" dirty="0" err="1"/>
              <a:t>raloxifene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bazedoxifene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antagonizes </a:t>
            </a:r>
            <a:r>
              <a:rPr lang="en-US" sz="2000" dirty="0"/>
              <a:t>the action of estrogen on </a:t>
            </a:r>
            <a:r>
              <a:rPr lang="en-US" sz="2000" dirty="0" smtClean="0"/>
              <a:t>the uterus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drug </a:t>
            </a:r>
            <a:r>
              <a:rPr lang="en-US" sz="2000" dirty="0">
                <a:solidFill>
                  <a:srgbClr val="FF0000"/>
                </a:solidFill>
              </a:rPr>
              <a:t>reduces the risk of endometrial hyperplasia </a:t>
            </a:r>
            <a:r>
              <a:rPr lang="en-US" sz="2000" dirty="0"/>
              <a:t>with estrogen use.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r>
              <a:rPr lang="en-US" sz="2000" dirty="0" smtClean="0"/>
              <a:t>produces a </a:t>
            </a:r>
            <a:r>
              <a:rPr lang="en-US" sz="2000" dirty="0" smtClean="0">
                <a:solidFill>
                  <a:srgbClr val="FF0000"/>
                </a:solidFill>
              </a:rPr>
              <a:t>dose-dependent increase </a:t>
            </a:r>
            <a:r>
              <a:rPr lang="en-US" sz="2000" dirty="0" smtClean="0"/>
              <a:t>in </a:t>
            </a:r>
            <a:r>
              <a:rPr lang="en-US" sz="2000" dirty="0" err="1" smtClean="0"/>
              <a:t>osteoblast</a:t>
            </a:r>
            <a:r>
              <a:rPr lang="en-US" sz="2000" dirty="0" smtClean="0"/>
              <a:t> activity and </a:t>
            </a:r>
            <a:r>
              <a:rPr lang="en-US" sz="2000" dirty="0" smtClean="0">
                <a:solidFill>
                  <a:srgbClr val="FF0000"/>
                </a:solidFill>
              </a:rPr>
              <a:t>reduction</a:t>
            </a:r>
            <a:r>
              <a:rPr lang="en-US" sz="2000" dirty="0" smtClean="0"/>
              <a:t> in </a:t>
            </a:r>
            <a:r>
              <a:rPr lang="en-US" sz="2000" dirty="0" err="1" smtClean="0"/>
              <a:t>osteoclast</a:t>
            </a:r>
            <a:r>
              <a:rPr lang="en-US" sz="2000" dirty="0" smtClean="0"/>
              <a:t> action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FF0000"/>
                </a:solidFill>
              </a:rPr>
              <a:t>Clomiphene</a:t>
            </a:r>
            <a:r>
              <a:rPr lang="en-US" sz="2000" i="1" dirty="0" smtClean="0"/>
              <a:t> </a:t>
            </a:r>
            <a:r>
              <a:rPr lang="en-US" sz="2000" dirty="0" smtClean="0"/>
              <a:t>acts as a partial estrogen agonist and interferes with the negative feedback of estrogens on the hypothalamus. So increases the secretion of </a:t>
            </a:r>
            <a:r>
              <a:rPr lang="en-US" sz="2000" dirty="0" err="1" smtClean="0"/>
              <a:t>gonadotropin</a:t>
            </a:r>
            <a:r>
              <a:rPr lang="en-US" sz="2000" dirty="0" smtClean="0"/>
              <a:t>-releasing hormone and stimulating ovulation.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/>
              <a:t>Therapeutic uses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b="1" i="1" dirty="0" err="1" smtClean="0">
                <a:solidFill>
                  <a:srgbClr val="FF0000"/>
                </a:solidFill>
              </a:rPr>
              <a:t>Tamoxifen</a:t>
            </a:r>
            <a:r>
              <a:rPr lang="en-US" sz="2000" i="1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used in the palliative treatment of metastatic </a:t>
            </a:r>
            <a:r>
              <a:rPr lang="en-US" sz="2000" dirty="0" smtClean="0">
                <a:solidFill>
                  <a:srgbClr val="FF0000"/>
                </a:solidFill>
              </a:rPr>
              <a:t>breast cancer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None/>
            </a:pPr>
            <a:r>
              <a:rPr lang="en-US" sz="2000" b="1" i="1" dirty="0" err="1" smtClean="0">
                <a:solidFill>
                  <a:srgbClr val="FF0000"/>
                </a:solidFill>
              </a:rPr>
              <a:t>Raloxifene</a:t>
            </a:r>
            <a:r>
              <a:rPr lang="en-US" sz="2000" i="1" dirty="0" smtClean="0"/>
              <a:t> </a:t>
            </a: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prophylaxis of breast cancer in high-risk women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for the prevention and treatment of </a:t>
            </a:r>
            <a:r>
              <a:rPr lang="en-US" sz="2000" dirty="0" smtClean="0">
                <a:solidFill>
                  <a:srgbClr val="FF0000"/>
                </a:solidFill>
              </a:rPr>
              <a:t>osteoporosis</a:t>
            </a:r>
            <a:r>
              <a:rPr lang="en-US" sz="2000" dirty="0" smtClean="0"/>
              <a:t> in postmen-</a:t>
            </a:r>
            <a:r>
              <a:rPr lang="en-US" sz="2000" dirty="0" err="1" smtClean="0"/>
              <a:t>opausal</a:t>
            </a:r>
            <a:r>
              <a:rPr lang="en-US" sz="2000" dirty="0" smtClean="0"/>
              <a:t> women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/>
              <a:t>Therapeutic uses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Clomiphene</a:t>
            </a:r>
            <a:r>
              <a:rPr lang="en-US" sz="2000" i="1" dirty="0" smtClean="0"/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to treat</a:t>
            </a:r>
            <a:r>
              <a:rPr lang="en-US" sz="2000" dirty="0" smtClean="0">
                <a:solidFill>
                  <a:srgbClr val="FF0000"/>
                </a:solidFill>
              </a:rPr>
              <a:t> infertility </a:t>
            </a:r>
            <a:r>
              <a:rPr lang="en-US" sz="2000" dirty="0" smtClean="0"/>
              <a:t>associated with </a:t>
            </a:r>
            <a:r>
              <a:rPr lang="en-US" sz="2000" dirty="0" err="1" smtClean="0"/>
              <a:t>anovulatory</a:t>
            </a:r>
            <a:r>
              <a:rPr lang="en-US" sz="2000" dirty="0" smtClean="0"/>
              <a:t> cycles, 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is not effective in women with </a:t>
            </a:r>
            <a:r>
              <a:rPr lang="en-US" sz="2000" dirty="0" err="1" smtClean="0"/>
              <a:t>ovulatory</a:t>
            </a:r>
            <a:r>
              <a:rPr lang="en-US" sz="2000" dirty="0" smtClean="0"/>
              <a:t> dysfunction due to pituitary or ovarian failure.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Uses of clomiphene in male mechanism behind?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>
              <a:solidFill>
                <a:srgbClr val="009900"/>
              </a:solidFill>
            </a:endParaRPr>
          </a:p>
          <a:p>
            <a:pPr marL="0" indent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err="1">
                <a:solidFill>
                  <a:srgbClr val="FF0000"/>
                </a:solidFill>
              </a:rPr>
              <a:t>Bazedoxifene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/>
              <a:t>available in a combination product with conjugated estrogens. The combination is indicated for the treatment of menopausal symptoms in women with an intact uterus.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>
              <a:solidFill>
                <a:srgbClr val="0099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dirty="0" smtClean="0"/>
              <a:t>Adverse effects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tamoxifen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hot flashes and nausea.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endometrial hyperplasia and malignancies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Because it is metabolized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by various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CYP450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isoenzymes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tamoxifen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is subject to many drug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interactions</a:t>
            </a:r>
          </a:p>
          <a:p>
            <a:pPr marL="0" indent="0" algn="l" rtl="0">
              <a:buNone/>
            </a:pP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Tamoxifen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is also an inhibitor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of P-glycoprotein.</a:t>
            </a:r>
          </a:p>
          <a:p>
            <a:pPr marL="0" indent="0" algn="l" rtl="0">
              <a:buNone/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Clomiphene</a:t>
            </a:r>
            <a:r>
              <a:rPr lang="en-US" sz="2000" i="1" dirty="0" smtClean="0"/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dose related and include headache, nausea,, visual disturbances, and ovarian enlargement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Sex hormones produced by the </a:t>
            </a:r>
            <a:r>
              <a:rPr lang="en-US" sz="2000" dirty="0" smtClean="0">
                <a:solidFill>
                  <a:srgbClr val="FF0000"/>
                </a:solidFill>
              </a:rPr>
              <a:t>gonads </a:t>
            </a:r>
            <a:r>
              <a:rPr lang="en-US" sz="2000" dirty="0" smtClean="0"/>
              <a:t>are </a:t>
            </a:r>
            <a:r>
              <a:rPr lang="en-US" sz="2000" dirty="0" smtClean="0">
                <a:solidFill>
                  <a:srgbClr val="FF0000"/>
                </a:solidFill>
              </a:rPr>
              <a:t>necessary</a:t>
            </a:r>
            <a:r>
              <a:rPr lang="en-US" sz="2000" dirty="0" smtClean="0"/>
              <a:t> for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/>
              <a:t> conception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/>
              <a:t>embryonic maturation, and 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Several </a:t>
            </a:r>
            <a:r>
              <a:rPr lang="en-US" sz="2000" dirty="0" smtClean="0">
                <a:solidFill>
                  <a:srgbClr val="FF0000"/>
                </a:solidFill>
              </a:rPr>
              <a:t>antagonists</a:t>
            </a:r>
            <a:r>
              <a:rPr lang="en-US" sz="2000" dirty="0" smtClean="0"/>
              <a:t> are effective in </a:t>
            </a:r>
            <a:r>
              <a:rPr lang="en-US" sz="2000" dirty="0" smtClean="0">
                <a:solidFill>
                  <a:srgbClr val="FF0000"/>
                </a:solidFill>
              </a:rPr>
              <a:t>cancer chemotherapy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All </a:t>
            </a:r>
            <a:r>
              <a:rPr lang="en-US" sz="2000" dirty="0" err="1" smtClean="0"/>
              <a:t>gonadal</a:t>
            </a:r>
            <a:r>
              <a:rPr lang="en-US" sz="2000" dirty="0" smtClean="0"/>
              <a:t> hormones are synthesized from the precursor, cholesterol, in a series of steps that includes shortening of the hydrocarbon side chain and hydroxylation of the steroid nucleus.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smtClean="0"/>
              <a:t>Estrogens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FF0000"/>
                </a:solidFill>
              </a:rPr>
              <a:t>Estradiol</a:t>
            </a:r>
            <a:r>
              <a:rPr lang="en-US" sz="2000" i="1" dirty="0" smtClean="0"/>
              <a:t>  </a:t>
            </a:r>
            <a:r>
              <a:rPr lang="en-US" sz="2000" dirty="0" smtClean="0"/>
              <a:t>is the most potent estrogen produced and secreted by the ovary. It is the principal estrogen in the premenopausal woman.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FF0000"/>
                </a:solidFill>
              </a:rPr>
              <a:t>Estriol</a:t>
            </a:r>
            <a:r>
              <a:rPr lang="en-US" sz="2000" b="1" i="1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is another metabolite of </a:t>
            </a:r>
            <a:r>
              <a:rPr lang="en-US" sz="2000" i="1" dirty="0" err="1" smtClean="0"/>
              <a:t>estradiol</a:t>
            </a:r>
            <a:r>
              <a:rPr lang="en-US" sz="2000" i="1" dirty="0" smtClean="0"/>
              <a:t>, </a:t>
            </a:r>
            <a:r>
              <a:rPr lang="en-US" sz="2000" dirty="0" smtClean="0"/>
              <a:t>is significantly less potent than </a:t>
            </a:r>
            <a:r>
              <a:rPr lang="en-US" sz="2000" i="1" dirty="0" err="1" smtClean="0"/>
              <a:t>estradiol</a:t>
            </a:r>
            <a:r>
              <a:rPr lang="en-US" sz="2000" i="1" dirty="0" smtClean="0"/>
              <a:t>. </a:t>
            </a:r>
            <a:r>
              <a:rPr lang="en-US" sz="2000" dirty="0" smtClean="0"/>
              <a:t>It is present in significant amounts during pregnancy, because it is the principal estrogen produced by the placenta.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smtClean="0"/>
              <a:t>Estrogens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5386198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Synthetic estrogens, such as </a:t>
            </a:r>
            <a:r>
              <a:rPr lang="en-US" sz="2000" i="1" dirty="0" err="1" smtClean="0">
                <a:solidFill>
                  <a:srgbClr val="FF0000"/>
                </a:solidFill>
              </a:rPr>
              <a:t>ethinyl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estradiol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undergo less first-pass metabolism than naturally occurring steroids and, thus, are effective when </a:t>
            </a:r>
            <a:r>
              <a:rPr lang="en-US" sz="2000" dirty="0" smtClean="0">
                <a:solidFill>
                  <a:srgbClr val="FF0000"/>
                </a:solidFill>
              </a:rPr>
              <a:t>administered orally </a:t>
            </a:r>
            <a:r>
              <a:rPr lang="en-US" sz="2000" dirty="0" smtClean="0"/>
              <a:t>at lower doses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The estrogen receptor is composed of six functional domains including a </a:t>
            </a:r>
            <a:r>
              <a:rPr lang="en-US" sz="2000" dirty="0" smtClean="0">
                <a:solidFill>
                  <a:srgbClr val="FF0000"/>
                </a:solidFill>
              </a:rPr>
              <a:t>DNA-binding domain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 err="1" smtClean="0">
                <a:solidFill>
                  <a:srgbClr val="FF0000"/>
                </a:solidFill>
              </a:rPr>
              <a:t>ligand</a:t>
            </a:r>
            <a:r>
              <a:rPr lang="en-US" sz="2000" dirty="0" smtClean="0">
                <a:solidFill>
                  <a:srgbClr val="FF0000"/>
                </a:solidFill>
              </a:rPr>
              <a:t>-binding domain</a:t>
            </a:r>
            <a:r>
              <a:rPr lang="en-US" sz="2000" dirty="0" smtClean="0"/>
              <a:t>, and additional regions critical for </a:t>
            </a:r>
            <a:r>
              <a:rPr lang="en-US" sz="2000" dirty="0" smtClean="0">
                <a:solidFill>
                  <a:srgbClr val="FF0000"/>
                </a:solidFill>
              </a:rPr>
              <a:t>gene expression</a:t>
            </a:r>
            <a:r>
              <a:rPr lang="en-US" sz="2000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Similarly to the other nuclear receptors, the protein is prevented from binding to DNA by </a:t>
            </a:r>
            <a:r>
              <a:rPr lang="en-US" sz="2000" dirty="0" smtClean="0">
                <a:solidFill>
                  <a:srgbClr val="FF0000"/>
                </a:solidFill>
              </a:rPr>
              <a:t>heat shock protein</a:t>
            </a:r>
            <a:r>
              <a:rPr lang="en-US" sz="2000" dirty="0" smtClean="0"/>
              <a:t>s.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/>
              <a:t>Therapeutic uses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1-Postmenopausal HT: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For women who have an intact uterus, a </a:t>
            </a:r>
            <a:r>
              <a:rPr lang="en-US" sz="2000" dirty="0" err="1" smtClean="0"/>
              <a:t>progestogen</a:t>
            </a:r>
            <a:r>
              <a:rPr lang="en-US" sz="2000" dirty="0" smtClean="0"/>
              <a:t> is always included with the estrogen therapy, because the combination reduces the risk of endometrial carcinoma associated with unopposed estrogen.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i="1" dirty="0" err="1" smtClean="0"/>
              <a:t>Estradiol</a:t>
            </a:r>
            <a:r>
              <a:rPr lang="en-US" sz="2000" i="1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transdermal</a:t>
            </a:r>
            <a:r>
              <a:rPr lang="en-US" sz="2000" dirty="0" smtClean="0"/>
              <a:t> patch is also effective in treating postmenopausal symptoms.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142852"/>
            <a:ext cx="7315200" cy="6715148"/>
          </a:xfrm>
        </p:spPr>
        <p:txBody>
          <a:bodyPr/>
          <a:lstStyle/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3-Estrogen therapy usually in combination with a </a:t>
            </a:r>
            <a:r>
              <a:rPr lang="en-US" sz="2000" dirty="0" err="1" smtClean="0">
                <a:solidFill>
                  <a:srgbClr val="FF0000"/>
                </a:solidFill>
              </a:rPr>
              <a:t>progestogen</a:t>
            </a:r>
            <a:r>
              <a:rPr lang="en-US" sz="2000" dirty="0" smtClean="0"/>
              <a:t>, is instituted to stimulate development of secondary sex characteristics in young women (11 to 13 years of age) with primary </a:t>
            </a:r>
            <a:r>
              <a:rPr lang="en-US" sz="2000" dirty="0" err="1" smtClean="0"/>
              <a:t>hypogonadism</a:t>
            </a:r>
            <a:r>
              <a:rPr lang="en-US" sz="2000" dirty="0" smtClean="0"/>
              <a:t>. 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4-Estrogen and </a:t>
            </a:r>
            <a:r>
              <a:rPr lang="en-US" sz="2000" dirty="0" err="1" smtClean="0">
                <a:solidFill>
                  <a:srgbClr val="FF0000"/>
                </a:solidFill>
              </a:rPr>
              <a:t>progestogen</a:t>
            </a:r>
            <a:r>
              <a:rPr lang="en-US" sz="2000" dirty="0" smtClean="0">
                <a:solidFill>
                  <a:srgbClr val="FF0000"/>
                </a:solidFill>
              </a:rPr>
              <a:t> replacement therapy </a:t>
            </a:r>
            <a:r>
              <a:rPr lang="en-US" sz="2000" dirty="0" smtClean="0"/>
              <a:t>is used for women who have premature menopause or premature ovarian failure.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5-</a:t>
            </a:r>
            <a:r>
              <a:rPr lang="en-US" sz="2000" dirty="0" smtClean="0"/>
              <a:t>Estrogen may be used for prevention of </a:t>
            </a:r>
            <a:r>
              <a:rPr lang="en-US" sz="2000" dirty="0" smtClean="0">
                <a:solidFill>
                  <a:srgbClr val="FF0000"/>
                </a:solidFill>
              </a:rPr>
              <a:t>osteoporosis</a:t>
            </a:r>
            <a:r>
              <a:rPr lang="en-US" sz="2000" dirty="0" smtClean="0"/>
              <a:t> if other therapies are inappropriate or not tolerated.</a:t>
            </a:r>
          </a:p>
          <a:p>
            <a:pPr algn="l" rtl="0">
              <a:buNone/>
            </a:pPr>
            <a:r>
              <a:rPr lang="en-US" sz="2000" dirty="0" smtClean="0"/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0"/>
            <a:ext cx="7315200" cy="6858000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/>
              <a:t>Pharmacokinetics</a:t>
            </a:r>
          </a:p>
          <a:p>
            <a:pPr algn="l" rtl="0"/>
            <a:r>
              <a:rPr lang="en-US" sz="2000" dirty="0" smtClean="0"/>
              <a:t>Estrogens are transported in </a:t>
            </a:r>
            <a:r>
              <a:rPr lang="en-US" sz="2000" dirty="0" smtClean="0">
                <a:solidFill>
                  <a:srgbClr val="FF0000"/>
                </a:solidFill>
              </a:rPr>
              <a:t>the blood bound to serum albumin or sex hormone–binding globulin</a:t>
            </a:r>
            <a:r>
              <a:rPr lang="en-US" sz="2000" dirty="0" smtClean="0"/>
              <a:t>. </a:t>
            </a:r>
          </a:p>
          <a:p>
            <a:pPr algn="l" rtl="0"/>
            <a:r>
              <a:rPr lang="en-US" sz="2000" dirty="0" smtClean="0"/>
              <a:t> bioavailability of estrogen taken orally is low due to first pass metabolism.</a:t>
            </a:r>
          </a:p>
          <a:p>
            <a:pPr algn="l" rtl="0"/>
            <a:endParaRPr lang="en-US" sz="2000" dirty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l" rtl="0"/>
            <a:r>
              <a:rPr lang="en-US" sz="2000" dirty="0"/>
              <a:t>The parent </a:t>
            </a:r>
            <a:r>
              <a:rPr lang="en-US" sz="2000" dirty="0">
                <a:solidFill>
                  <a:srgbClr val="FF0000"/>
                </a:solidFill>
              </a:rPr>
              <a:t>estrogen</a:t>
            </a:r>
            <a:r>
              <a:rPr lang="en-US" sz="2000" dirty="0"/>
              <a:t> drugs and their metabolites undergo excretion into the bile and are then reabsorbed through the </a:t>
            </a:r>
            <a:r>
              <a:rPr lang="en-US" sz="2000" dirty="0">
                <a:solidFill>
                  <a:srgbClr val="FF0000"/>
                </a:solidFill>
              </a:rPr>
              <a:t>enterohepatic circulation</a:t>
            </a:r>
            <a:r>
              <a:rPr lang="en-US" sz="2000" dirty="0"/>
              <a:t>.</a:t>
            </a:r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/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8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214290"/>
            <a:ext cx="7315200" cy="66437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Adverse effects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514350" indent="-514350" algn="l" rtl="0">
              <a:buFont typeface="+mj-lt"/>
              <a:buAutoNum type="romanUcPeriod"/>
            </a:pPr>
            <a:r>
              <a:rPr lang="en-US" sz="2000" dirty="0" smtClean="0"/>
              <a:t>Nausea and breast tenderness are the most common </a:t>
            </a:r>
          </a:p>
          <a:p>
            <a:pPr marL="514350" indent="-514350" algn="l" rtl="0">
              <a:buFont typeface="+mj-lt"/>
              <a:buAutoNum type="romanUcPeriod"/>
            </a:pPr>
            <a:endParaRPr lang="en-US" sz="2000" dirty="0" smtClean="0"/>
          </a:p>
          <a:p>
            <a:pPr marL="514350" indent="-514350" algn="l" rtl="0">
              <a:buFont typeface="+mj-lt"/>
              <a:buAutoNum type="romanUcPeriod"/>
            </a:pPr>
            <a:r>
              <a:rPr lang="en-US" sz="2000" dirty="0" smtClean="0"/>
              <a:t>Postmenopausal uterine bleeding can occur.</a:t>
            </a:r>
          </a:p>
          <a:p>
            <a:pPr marL="514350" indent="-514350" algn="l" rtl="0">
              <a:buFont typeface="+mj-lt"/>
              <a:buAutoNum type="romanUcPeriod"/>
            </a:pPr>
            <a:endParaRPr lang="en-US" sz="2000" dirty="0" smtClean="0"/>
          </a:p>
          <a:p>
            <a:pPr marL="514350" indent="-514350" algn="l" rtl="0">
              <a:buFont typeface="+mj-lt"/>
              <a:buAutoNum type="romanUcPeriod"/>
            </a:pPr>
            <a:r>
              <a:rPr lang="en-US" sz="2000" dirty="0" smtClean="0"/>
              <a:t>the risk of </a:t>
            </a:r>
            <a:r>
              <a:rPr lang="en-US" sz="2000" dirty="0" err="1" smtClean="0">
                <a:solidFill>
                  <a:srgbClr val="FF0000"/>
                </a:solidFill>
              </a:rPr>
              <a:t>thromboembolic</a:t>
            </a:r>
            <a:r>
              <a:rPr lang="en-US" sz="2000" dirty="0" smtClean="0">
                <a:solidFill>
                  <a:srgbClr val="FF0000"/>
                </a:solidFill>
              </a:rPr>
              <a:t> events</a:t>
            </a:r>
            <a:r>
              <a:rPr lang="en-US" sz="2000" dirty="0" smtClean="0"/>
              <a:t>, myocardial infarction, and breast and endometrial cancer is increased with use of estrogen therapy. </a:t>
            </a:r>
          </a:p>
          <a:p>
            <a:pPr marL="514350" indent="-514350" algn="l" rtl="0">
              <a:buFont typeface="+mj-lt"/>
              <a:buAutoNum type="romanUcPeriod"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/>
              <a:t>Selective Estrogen-Receptor Modulators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dirty="0"/>
              <a:t>The pharmacological goal of these drugs is to </a:t>
            </a:r>
            <a:r>
              <a:rPr lang="en-US" sz="2000" dirty="0" smtClean="0"/>
              <a:t>produce: </a:t>
            </a:r>
            <a:r>
              <a:rPr lang="en-US" sz="2000" b="1" dirty="0">
                <a:solidFill>
                  <a:srgbClr val="00B050"/>
                </a:solidFill>
              </a:rPr>
              <a:t>beneficial estrogenic actions </a:t>
            </a:r>
            <a:r>
              <a:rPr lang="en-US" sz="2000" dirty="0"/>
              <a:t>in certain tissues (e.g., bone, brain, and liver</a:t>
            </a:r>
            <a:r>
              <a:rPr lang="en-US" sz="2000" dirty="0" smtClean="0"/>
              <a:t>)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This category includes 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tamoxifen</a:t>
            </a:r>
            <a:r>
              <a:rPr lang="en-US" sz="2000" b="1" dirty="0">
                <a:solidFill>
                  <a:srgbClr val="009900"/>
                </a:solidFill>
              </a:rPr>
              <a:t>, 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9900"/>
                </a:solidFill>
              </a:rPr>
              <a:t>Bazedoxifene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9900"/>
                </a:solidFill>
              </a:rPr>
              <a:t>raloxifene</a:t>
            </a:r>
            <a:r>
              <a:rPr lang="en-US" sz="2000" b="1" dirty="0">
                <a:solidFill>
                  <a:srgbClr val="009900"/>
                </a:solidFill>
              </a:rPr>
              <a:t>,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clomiphene</a:t>
            </a:r>
            <a:r>
              <a:rPr lang="en-US" sz="2000" b="1" dirty="0">
                <a:solidFill>
                  <a:srgbClr val="009900"/>
                </a:solidFill>
              </a:rPr>
              <a:t>, and 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9900"/>
                </a:solidFill>
              </a:rPr>
              <a:t>ospemifene</a:t>
            </a:r>
            <a:r>
              <a:rPr lang="en-US" sz="2000" b="1" dirty="0">
                <a:solidFill>
                  <a:srgbClr val="009900"/>
                </a:solidFill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11769</TotalTime>
  <Words>730</Words>
  <Application>Microsoft Office PowerPoint</Application>
  <PresentationFormat>On-screen Show (4:3)</PresentationFormat>
  <Paragraphs>194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powerpoint-template</vt:lpstr>
      <vt:lpstr>Estrogens &amp; androgens  </vt:lpstr>
      <vt:lpstr>PowerPoint Presentation</vt:lpstr>
      <vt:lpstr>                                                                                                                                                                       Estrogens        </vt:lpstr>
      <vt:lpstr>                                                                                                                                                                       Estrogens        </vt:lpstr>
      <vt:lpstr>                                                                                                                                                                Therapeutic uses         </vt:lpstr>
      <vt:lpstr>PowerPoint Presentation</vt:lpstr>
      <vt:lpstr>PowerPoint Presentation</vt:lpstr>
      <vt:lpstr>PowerPoint Presentation</vt:lpstr>
      <vt:lpstr>                                                                                                                                                                        Selective Estrogen-Receptor Modulators         </vt:lpstr>
      <vt:lpstr>                                                                                                                                                                        Selective Estrogen-Receptor Modulators         </vt:lpstr>
      <vt:lpstr>                                                                                                                                                                        Selective Estrogen-Receptor Modulators         </vt:lpstr>
      <vt:lpstr>PowerPoint Presentation</vt:lpstr>
      <vt:lpstr>                                                                                                                                                                                          Therapeutic uses         </vt:lpstr>
      <vt:lpstr>                                                                                                                                                                                          Therapeutic uses         </vt:lpstr>
      <vt:lpstr>                                                                                                                                                                                           Adverse effects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Ausama</dc:creator>
  <cp:lastModifiedBy>Maher</cp:lastModifiedBy>
  <cp:revision>988</cp:revision>
  <dcterms:created xsi:type="dcterms:W3CDTF">2012-09-21T11:26:58Z</dcterms:created>
  <dcterms:modified xsi:type="dcterms:W3CDTF">2019-03-02T19:33:49Z</dcterms:modified>
</cp:coreProperties>
</file>